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6" r:id="rId3"/>
    <p:sldId id="267" r:id="rId4"/>
    <p:sldId id="256" r:id="rId5"/>
    <p:sldId id="268" r:id="rId6"/>
    <p:sldId id="269" r:id="rId7"/>
    <p:sldId id="259" r:id="rId8"/>
    <p:sldId id="270" r:id="rId9"/>
    <p:sldId id="260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64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125B25C-4A21-4531-BA65-89F296203228}" type="datetimeFigureOut">
              <a:rPr lang="en-US" smtClean="0"/>
              <a:t>16/03/17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92CD849-C1FD-4347-844C-8F376972E35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Drug Policy Impact Assessment </a:t>
            </a:r>
            <a:r>
              <a:rPr lang="mr-IN" dirty="0" smtClean="0"/>
              <a:t>–</a:t>
            </a:r>
            <a:r>
              <a:rPr lang="en-US" dirty="0" smtClean="0"/>
              <a:t> the Perspective of People </a:t>
            </a:r>
            <a:r>
              <a:rPr lang="en-US" dirty="0"/>
              <a:t>W</a:t>
            </a:r>
            <a:r>
              <a:rPr lang="en-US" dirty="0" smtClean="0"/>
              <a:t>ho </a:t>
            </a:r>
            <a:r>
              <a:rPr lang="en-US" dirty="0"/>
              <a:t>U</a:t>
            </a:r>
            <a:r>
              <a:rPr lang="en-US" dirty="0" smtClean="0"/>
              <a:t>se Drugs (PWUD)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en-US" dirty="0" smtClean="0"/>
              <a:t>It should be possible to obey the law if you use drugs (PWUD should be allowed to carry daily supply of drugs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. ex. 1g of heroin in Kyrgyzstan)</a:t>
            </a:r>
          </a:p>
          <a:p>
            <a:pPr lvl="1"/>
            <a:endParaRPr lang="ru-RU" dirty="0" smtClean="0"/>
          </a:p>
          <a:p>
            <a:r>
              <a:rPr lang="en-US" dirty="0" smtClean="0"/>
              <a:t>PWUD  should be protected from police abuse and enjoy right to fair trial </a:t>
            </a:r>
            <a:r>
              <a:rPr lang="mr-IN" dirty="0" smtClean="0"/>
              <a:t>–</a:t>
            </a:r>
            <a:r>
              <a:rPr lang="en-US" dirty="0" smtClean="0"/>
              <a:t> the same as other people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. ex. in Kyrgyzstan police often plants some more heroin on you </a:t>
            </a:r>
            <a:r>
              <a:rPr lang="mr-IN" dirty="0" smtClean="0"/>
              <a:t>–</a:t>
            </a:r>
            <a:r>
              <a:rPr lang="en-US" dirty="0" smtClean="0"/>
              <a:t> to make it more than 1g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674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676009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Regional project by EHRN and ENPUD with the support of IDPC as lead of International Consortium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1905000"/>
            <a:ext cx="7848599" cy="5433647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1950647"/>
            <a:ext cx="3298222" cy="2176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544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731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This is how effective drug policy looks like</a:t>
            </a:r>
            <a:endParaRPr lang="en-US" dirty="0"/>
          </a:p>
        </p:txBody>
      </p:sp>
      <p:pic>
        <p:nvPicPr>
          <p:cNvPr id="4" name="Content Placeholder 3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449266"/>
            <a:ext cx="7638757" cy="5408733"/>
          </a:xfrm>
        </p:spPr>
      </p:pic>
    </p:spTree>
    <p:extLst>
      <p:ext uri="{BB962C8B-B14F-4D97-AF65-F5344CB8AC3E}">
        <p14:creationId xmlns:p14="http://schemas.microsoft.com/office/powerpoint/2010/main" val="3088552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This is what we face today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752600"/>
            <a:ext cx="7478053" cy="498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601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7772400" cy="1066801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B0F0"/>
                </a:solidFill>
              </a:rPr>
              <a:t>HUMAN RIGHTS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219201"/>
            <a:ext cx="8763000" cy="4800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6028" y="5070818"/>
            <a:ext cx="73115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 </a:t>
            </a:r>
            <a:r>
              <a:rPr lang="en-US" sz="5400" b="1" dirty="0" smtClean="0">
                <a:solidFill>
                  <a:srgbClr val="00B0F0"/>
                </a:solidFill>
              </a:rPr>
              <a:t>URINE DRUG </a:t>
            </a:r>
            <a:r>
              <a:rPr lang="en-US" sz="5400" b="1" dirty="0">
                <a:solidFill>
                  <a:srgbClr val="00B0F0"/>
                </a:solidFill>
              </a:rPr>
              <a:t>TESTING</a:t>
            </a:r>
          </a:p>
        </p:txBody>
      </p:sp>
    </p:spTree>
    <p:extLst>
      <p:ext uri="{BB962C8B-B14F-4D97-AF65-F5344CB8AC3E}">
        <p14:creationId xmlns:p14="http://schemas.microsoft.com/office/powerpoint/2010/main" val="230168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Repressive Drug Policy in Georgia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2009: Zero tolerance policy and intensified war on drugs</a:t>
            </a:r>
          </a:p>
          <a:p>
            <a:endParaRPr lang="en-US" dirty="0" smtClean="0"/>
          </a:p>
          <a:p>
            <a:r>
              <a:rPr lang="en-US" dirty="0" smtClean="0"/>
              <a:t>For example: for the consumption of </a:t>
            </a:r>
            <a:r>
              <a:rPr lang="en-US" dirty="0" err="1" smtClean="0"/>
              <a:t>Extasy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450$ + 6 months of imprisonment</a:t>
            </a:r>
          </a:p>
          <a:p>
            <a:endParaRPr lang="ru-RU" dirty="0"/>
          </a:p>
          <a:p>
            <a:r>
              <a:rPr lang="en-US" dirty="0" smtClean="0"/>
              <a:t>Results:</a:t>
            </a:r>
          </a:p>
          <a:p>
            <a:pPr lvl="1"/>
            <a:r>
              <a:rPr lang="en-US" dirty="0" smtClean="0"/>
              <a:t>Heroine and cocaine were displac</a:t>
            </a:r>
            <a:r>
              <a:rPr lang="en-US" dirty="0" smtClean="0"/>
              <a:t>ed by new home-made drugs</a:t>
            </a:r>
            <a:r>
              <a:rPr lang="en-US" dirty="0"/>
              <a:t> </a:t>
            </a:r>
            <a:r>
              <a:rPr lang="en-US" dirty="0" smtClean="0"/>
              <a:t>(based on pharmaceuticals)</a:t>
            </a:r>
            <a:r>
              <a:rPr lang="ru-RU" dirty="0" smtClean="0"/>
              <a:t> </a:t>
            </a:r>
            <a:endParaRPr lang="en-US" dirty="0"/>
          </a:p>
          <a:p>
            <a:pPr lvl="1"/>
            <a:r>
              <a:rPr lang="en-US" dirty="0" smtClean="0"/>
              <a:t>Massive incarceration of PWUD </a:t>
            </a:r>
            <a:r>
              <a:rPr lang="ru-RU" dirty="0" smtClean="0"/>
              <a:t> </a:t>
            </a:r>
            <a:r>
              <a:rPr lang="en-US" dirty="0" smtClean="0"/>
              <a:t>for drug use </a:t>
            </a:r>
          </a:p>
          <a:p>
            <a:pPr lvl="1"/>
            <a:r>
              <a:rPr lang="en-US" dirty="0" smtClean="0"/>
              <a:t>Street d</a:t>
            </a:r>
            <a:r>
              <a:rPr lang="en-US" dirty="0" smtClean="0"/>
              <a:t>rug testing </a:t>
            </a:r>
            <a:r>
              <a:rPr lang="mr-IN" dirty="0" smtClean="0"/>
              <a:t>–</a:t>
            </a:r>
            <a:r>
              <a:rPr lang="en-US" dirty="0" smtClean="0"/>
              <a:t> anyone could be stopped by police and forced to perform a drug test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711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Drug Policy Impact on Our Lives and </a:t>
            </a:r>
            <a:r>
              <a:rPr lang="en-US" dirty="0" err="1" smtClean="0"/>
              <a:t>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When the gover</a:t>
            </a:r>
            <a:r>
              <a:rPr lang="en-US" dirty="0" smtClean="0"/>
              <a:t>nment did not protect PWUD, civil society started to do it</a:t>
            </a:r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  <a:r>
              <a:rPr lang="ru-RU" dirty="0" smtClean="0"/>
              <a:t>2014</a:t>
            </a:r>
            <a:r>
              <a:rPr lang="en-US" dirty="0" smtClean="0"/>
              <a:t>: the first case when a person refused to </a:t>
            </a:r>
            <a:r>
              <a:rPr lang="en-US" dirty="0" smtClean="0"/>
              <a:t>undergo street drug testing </a:t>
            </a:r>
            <a:r>
              <a:rPr lang="mr-IN" dirty="0" smtClean="0"/>
              <a:t>–</a:t>
            </a:r>
            <a:r>
              <a:rPr lang="en-US" dirty="0" smtClean="0"/>
              <a:t> got huge social media coverage</a:t>
            </a:r>
          </a:p>
          <a:p>
            <a:r>
              <a:rPr lang="en-US" dirty="0" smtClean="0"/>
              <a:t>A public campaign “42</a:t>
            </a:r>
            <a:r>
              <a:rPr lang="en-US" baseline="30000" dirty="0" smtClean="0"/>
              <a:t>nd</a:t>
            </a:r>
            <a:r>
              <a:rPr lang="en-US" dirty="0" smtClean="0"/>
              <a:t> Article of the Constitution” started</a:t>
            </a:r>
            <a:endParaRPr lang="ru-RU" dirty="0"/>
          </a:p>
          <a:p>
            <a:r>
              <a:rPr lang="en-US" dirty="0" smtClean="0"/>
              <a:t>In one year 30% of people </a:t>
            </a:r>
            <a:r>
              <a:rPr lang="en-US" dirty="0"/>
              <a:t>refused to undergo street drug </a:t>
            </a:r>
            <a:r>
              <a:rPr lang="en-US" dirty="0" smtClean="0"/>
              <a:t> testing</a:t>
            </a:r>
          </a:p>
          <a:p>
            <a:r>
              <a:rPr lang="en-US" dirty="0" smtClean="0"/>
              <a:t>Police tortured people to make them obey</a:t>
            </a:r>
            <a:r>
              <a:rPr lang="ru-RU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42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Article 42 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Georgian Constitution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dirty="0"/>
              <a:t>     </a:t>
            </a:r>
            <a:r>
              <a:rPr lang="en-US" b="1" dirty="0"/>
              <a:t>A suspect has a right not to testify against themselves (to   </a:t>
            </a:r>
          </a:p>
          <a:p>
            <a:pPr marL="137160" indent="0">
              <a:buNone/>
            </a:pPr>
            <a:r>
              <a:rPr lang="en-US" b="1" dirty="0"/>
              <a:t>                 undergo urine, blood, DNA tests)</a:t>
            </a:r>
          </a:p>
          <a:p>
            <a:pPr>
              <a:buFont typeface="Wingdings"/>
              <a:buChar char="à"/>
            </a:pPr>
            <a:endParaRPr lang="en-US" b="1" dirty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en-US" b="1" dirty="0">
                <a:sym typeface="Wingdings" pitchFamily="2" charset="2"/>
              </a:rPr>
              <a:t>12 </a:t>
            </a:r>
            <a:r>
              <a:rPr lang="en-US" b="1" dirty="0" smtClean="0">
                <a:sym typeface="Wingdings" pitchFamily="2" charset="2"/>
              </a:rPr>
              <a:t>hours </a:t>
            </a:r>
            <a:r>
              <a:rPr lang="en-US" b="1" dirty="0">
                <a:sym typeface="Wingdings" pitchFamily="2" charset="2"/>
              </a:rPr>
              <a:t>in police station</a:t>
            </a:r>
          </a:p>
          <a:p>
            <a:pPr>
              <a:buFont typeface="Wingdings"/>
              <a:buChar char="à"/>
            </a:pPr>
            <a:r>
              <a:rPr lang="en-US" b="1" dirty="0">
                <a:sym typeface="Wingdings" pitchFamily="2" charset="2"/>
              </a:rPr>
              <a:t>No </a:t>
            </a:r>
            <a:r>
              <a:rPr lang="en-US" b="1" dirty="0" smtClean="0">
                <a:sym typeface="Wingdings" pitchFamily="2" charset="2"/>
              </a:rPr>
              <a:t>phone calls</a:t>
            </a:r>
            <a:endParaRPr lang="en-US" b="1" dirty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en-US" b="1" dirty="0">
                <a:sym typeface="Wingdings" pitchFamily="2" charset="2"/>
              </a:rPr>
              <a:t>No </a:t>
            </a:r>
            <a:r>
              <a:rPr lang="en-US" b="1" dirty="0" smtClean="0">
                <a:sym typeface="Wingdings" pitchFamily="2" charset="2"/>
              </a:rPr>
              <a:t>using toilet</a:t>
            </a:r>
            <a:endParaRPr lang="en-US" b="1" dirty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en-US" b="1" dirty="0" smtClean="0">
                <a:sym typeface="Wingdings" pitchFamily="2" charset="2"/>
              </a:rPr>
              <a:t>Pressure to be r</a:t>
            </a:r>
            <a:r>
              <a:rPr lang="en-US" b="1" dirty="0" smtClean="0">
                <a:sym typeface="Wingdings" pitchFamily="2" charset="2"/>
              </a:rPr>
              <a:t>ecruited as police ‘agent’</a:t>
            </a:r>
            <a:endParaRPr lang="en-US" b="1" dirty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en-US" b="1" dirty="0">
                <a:sym typeface="Wingdings" pitchFamily="2" charset="2"/>
              </a:rPr>
              <a:t> </a:t>
            </a:r>
            <a:r>
              <a:rPr lang="en-US" b="1" dirty="0" smtClean="0">
                <a:sym typeface="Wingdings" pitchFamily="2" charset="2"/>
              </a:rPr>
              <a:t>B</a:t>
            </a:r>
            <a:r>
              <a:rPr lang="en-US" b="1" dirty="0" smtClean="0"/>
              <a:t>eating up</a:t>
            </a:r>
            <a:endParaRPr lang="en-US" b="1" dirty="0"/>
          </a:p>
          <a:p>
            <a:pPr>
              <a:buFont typeface="Wingdings"/>
              <a:buChar char="à"/>
            </a:pPr>
            <a:r>
              <a:rPr lang="en-US" b="1" dirty="0"/>
              <a:t>Diuretics  </a:t>
            </a:r>
          </a:p>
          <a:p>
            <a:pPr>
              <a:buFont typeface="Wingdings"/>
              <a:buChar char="à"/>
            </a:pPr>
            <a:r>
              <a:rPr lang="en-US" b="1" dirty="0" smtClean="0"/>
              <a:t>Torture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5989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«</a:t>
            </a:r>
            <a:r>
              <a:rPr lang="en-US" dirty="0" smtClean="0"/>
              <a:t>Balanced Drug Policy</a:t>
            </a:r>
            <a:r>
              <a:rPr lang="ru-RU" dirty="0" smtClean="0"/>
              <a:t>» </a:t>
            </a:r>
            <a:r>
              <a:rPr lang="en-US" dirty="0" smtClean="0"/>
              <a:t>in Georgia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Impact on Police:</a:t>
            </a:r>
          </a:p>
          <a:p>
            <a:pPr lvl="1"/>
            <a:r>
              <a:rPr lang="en-US" dirty="0" smtClean="0"/>
              <a:t>Police is interested in high rates of drug use crimes: </a:t>
            </a:r>
            <a:r>
              <a:rPr lang="en-US" dirty="0"/>
              <a:t>f</a:t>
            </a:r>
            <a:r>
              <a:rPr lang="en-US" dirty="0" smtClean="0"/>
              <a:t>or 1 positive urine test that get a monetary bonus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en-US" dirty="0" smtClean="0"/>
              <a:t>Impact on PWUD:</a:t>
            </a:r>
            <a:endParaRPr lang="ru-RU" dirty="0"/>
          </a:p>
          <a:p>
            <a:pPr lvl="1"/>
            <a:r>
              <a:rPr lang="en-US" dirty="0" smtClean="0"/>
              <a:t>Abuse and torture</a:t>
            </a:r>
            <a:endParaRPr lang="ru-RU" dirty="0"/>
          </a:p>
          <a:p>
            <a:pPr lvl="1"/>
            <a:r>
              <a:rPr lang="en-US" dirty="0" smtClean="0"/>
              <a:t>Economic costs </a:t>
            </a:r>
            <a:r>
              <a:rPr lang="mr-IN" dirty="0" smtClean="0"/>
              <a:t>–</a:t>
            </a:r>
            <a:r>
              <a:rPr lang="en-US" dirty="0" smtClean="0"/>
              <a:t> one fine for drug use is an average monthly wage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the possession of 0.00009 </a:t>
            </a:r>
            <a:r>
              <a:rPr lang="en-US" dirty="0" err="1"/>
              <a:t>desomorphine</a:t>
            </a:r>
            <a:r>
              <a:rPr lang="en-US" dirty="0"/>
              <a:t> </a:t>
            </a:r>
            <a:r>
              <a:rPr lang="en-US" dirty="0" smtClean="0"/>
              <a:t>(=traces in </a:t>
            </a:r>
            <a:r>
              <a:rPr lang="en-US" dirty="0"/>
              <a:t>a used </a:t>
            </a:r>
            <a:r>
              <a:rPr lang="en-US" dirty="0" smtClean="0"/>
              <a:t>syringe) </a:t>
            </a:r>
            <a:r>
              <a:rPr lang="en-US" dirty="0"/>
              <a:t>- 8 years </a:t>
            </a:r>
            <a:r>
              <a:rPr lang="en-US" dirty="0" smtClean="0"/>
              <a:t>imprisonment</a:t>
            </a:r>
          </a:p>
          <a:p>
            <a:pPr lvl="1"/>
            <a:r>
              <a:rPr lang="en-US" dirty="0" smtClean="0"/>
              <a:t>For possession of 2 LSD doses </a:t>
            </a:r>
            <a:r>
              <a:rPr lang="mr-IN" dirty="0" smtClean="0"/>
              <a:t>–</a:t>
            </a:r>
            <a:r>
              <a:rPr lang="en-US" dirty="0" smtClean="0"/>
              <a:t> a fine equal to the price of 2 bedroom apartment &amp; 3 years of probation</a:t>
            </a:r>
          </a:p>
          <a:p>
            <a:pPr lvl="1"/>
            <a:endParaRPr lang="ru-RU" dirty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719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Results of Zero Tolerance Approach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600" dirty="0" smtClean="0"/>
              <a:t>For 3,000,000 population total in Georgia:</a:t>
            </a:r>
            <a:r>
              <a:rPr lang="en-US" sz="3600" dirty="0" smtClean="0"/>
              <a:t>    </a:t>
            </a:r>
          </a:p>
          <a:p>
            <a:pPr marL="137160" indent="0">
              <a:buNone/>
            </a:pPr>
            <a:r>
              <a:rPr lang="en-US" sz="3600" dirty="0" smtClean="0"/>
              <a:t>      </a:t>
            </a:r>
          </a:p>
          <a:p>
            <a:pPr marL="880110" indent="-742950">
              <a:buAutoNum type="arabicPlain" startAt="2009"/>
            </a:pPr>
            <a:r>
              <a:rPr lang="en-US" sz="3600" dirty="0" smtClean="0">
                <a:sym typeface="Wingdings" pitchFamily="2" charset="2"/>
              </a:rPr>
              <a:t>  40,000 of registered PWUD</a:t>
            </a:r>
          </a:p>
          <a:p>
            <a:pPr marL="880110" indent="-742950">
              <a:buAutoNum type="arabicPlain" startAt="2009"/>
            </a:pPr>
            <a:endParaRPr lang="en-US" sz="3600" dirty="0">
              <a:sym typeface="Wingdings" pitchFamily="2" charset="2"/>
            </a:endParaRPr>
          </a:p>
          <a:p>
            <a:pPr marL="137160" indent="0">
              <a:buNone/>
            </a:pPr>
            <a:r>
              <a:rPr lang="en-US" sz="3600" dirty="0" smtClean="0">
                <a:sym typeface="Wingdings" pitchFamily="2" charset="2"/>
              </a:rPr>
              <a:t>2016 </a:t>
            </a:r>
            <a:r>
              <a:rPr lang="en-US" sz="3600" dirty="0">
                <a:sym typeface="Wingdings" pitchFamily="2" charset="2"/>
              </a:rPr>
              <a:t> </a:t>
            </a:r>
            <a:r>
              <a:rPr lang="en-US" sz="3600" dirty="0">
                <a:sym typeface="Wingdings" pitchFamily="2" charset="2"/>
              </a:rPr>
              <a:t>55.000 of registered PWUD</a:t>
            </a:r>
          </a:p>
          <a:p>
            <a:pPr marL="13716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86407104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404</TotalTime>
  <Words>422</Words>
  <Application>Microsoft Macintosh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Thatch</vt:lpstr>
      <vt:lpstr>Drug Policy Impact Assessment – the Perspective of People Who Use Drugs (PWUD)</vt:lpstr>
      <vt:lpstr>This is how effective drug policy looks like</vt:lpstr>
      <vt:lpstr>This is what we face today</vt:lpstr>
      <vt:lpstr>HUMAN RIGHTS</vt:lpstr>
      <vt:lpstr>Repressive Drug Policy in Georgia</vt:lpstr>
      <vt:lpstr>Drug Policy Impact on Our Lives and RIghts</vt:lpstr>
      <vt:lpstr>Article 42  Georgian Constitution</vt:lpstr>
      <vt:lpstr>«Balanced Drug Policy» in Georgia today</vt:lpstr>
      <vt:lpstr>Results of Zero Tolerance Approach </vt:lpstr>
      <vt:lpstr>   Regional project by EHRN and ENPUD with the support of IDPC as lead of International Consortium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Dadu</dc:creator>
  <cp:lastModifiedBy>Dasha Ocheret</cp:lastModifiedBy>
  <cp:revision>32</cp:revision>
  <dcterms:created xsi:type="dcterms:W3CDTF">2017-03-14T09:28:47Z</dcterms:created>
  <dcterms:modified xsi:type="dcterms:W3CDTF">2017-03-16T20:04:41Z</dcterms:modified>
</cp:coreProperties>
</file>